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0687" y="815975"/>
            <a:ext cx="6704965" cy="959548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12700" marR="294005">
              <a:lnSpc>
                <a:spcPts val="1910"/>
              </a:lnSpc>
              <a:spcBef>
                <a:spcPts val="409"/>
              </a:spcBef>
            </a:pPr>
            <a:r>
              <a:rPr dirty="0" sz="1800" spc="-45">
                <a:solidFill>
                  <a:srgbClr val="0062A3"/>
                </a:solidFill>
                <a:latin typeface="Noto Sans"/>
                <a:cs typeface="Noto Sans"/>
              </a:rPr>
              <a:t>WMA </a:t>
            </a:r>
            <a:r>
              <a:rPr dirty="0" sz="1800" spc="-40">
                <a:solidFill>
                  <a:srgbClr val="0062A3"/>
                </a:solidFill>
                <a:latin typeface="Noto Sans"/>
                <a:cs typeface="Noto Sans"/>
              </a:rPr>
              <a:t>DECLARATION </a:t>
            </a:r>
            <a:r>
              <a:rPr dirty="0" sz="1800" spc="-10">
                <a:solidFill>
                  <a:srgbClr val="0062A3"/>
                </a:solidFill>
                <a:latin typeface="Noto Sans"/>
                <a:cs typeface="Noto Sans"/>
              </a:rPr>
              <a:t>OF </a:t>
            </a:r>
            <a:r>
              <a:rPr dirty="0" sz="1800" spc="-55">
                <a:solidFill>
                  <a:srgbClr val="0062A3"/>
                </a:solidFill>
                <a:latin typeface="Noto Sans"/>
                <a:cs typeface="Noto Sans"/>
              </a:rPr>
              <a:t>HELSINKI </a:t>
            </a:r>
            <a:r>
              <a:rPr dirty="0" sz="1800" spc="15">
                <a:solidFill>
                  <a:srgbClr val="0062A3"/>
                </a:solidFill>
                <a:latin typeface="Noto Sans"/>
                <a:cs typeface="Noto Sans"/>
              </a:rPr>
              <a:t>– </a:t>
            </a:r>
            <a:r>
              <a:rPr dirty="0" sz="1800" spc="-40">
                <a:solidFill>
                  <a:srgbClr val="0062A3"/>
                </a:solidFill>
                <a:latin typeface="Noto Sans"/>
                <a:cs typeface="Noto Sans"/>
              </a:rPr>
              <a:t>ETHICAL </a:t>
            </a:r>
            <a:r>
              <a:rPr dirty="0" sz="1800" spc="-45">
                <a:solidFill>
                  <a:srgbClr val="0062A3"/>
                </a:solidFill>
                <a:latin typeface="Noto Sans"/>
                <a:cs typeface="Noto Sans"/>
              </a:rPr>
              <a:t>PRINCIPLES </a:t>
            </a:r>
            <a:r>
              <a:rPr dirty="0" sz="1800" spc="-20">
                <a:solidFill>
                  <a:srgbClr val="0062A3"/>
                </a:solidFill>
                <a:latin typeface="Noto Sans"/>
                <a:cs typeface="Noto Sans"/>
              </a:rPr>
              <a:t>FOR  </a:t>
            </a:r>
            <a:r>
              <a:rPr dirty="0" sz="1800" spc="-40">
                <a:solidFill>
                  <a:srgbClr val="0062A3"/>
                </a:solidFill>
                <a:latin typeface="Noto Sans"/>
                <a:cs typeface="Noto Sans"/>
              </a:rPr>
              <a:t>MEDICAL </a:t>
            </a:r>
            <a:r>
              <a:rPr dirty="0" sz="1800" spc="-15">
                <a:solidFill>
                  <a:srgbClr val="0062A3"/>
                </a:solidFill>
                <a:latin typeface="Noto Sans"/>
                <a:cs typeface="Noto Sans"/>
              </a:rPr>
              <a:t>RESEARCH </a:t>
            </a:r>
            <a:r>
              <a:rPr dirty="0" sz="1800" spc="-50">
                <a:solidFill>
                  <a:srgbClr val="0062A3"/>
                </a:solidFill>
                <a:latin typeface="Noto Sans"/>
                <a:cs typeface="Noto Sans"/>
              </a:rPr>
              <a:t>INVOLVING </a:t>
            </a:r>
            <a:r>
              <a:rPr dirty="0" sz="1800" spc="-35">
                <a:solidFill>
                  <a:srgbClr val="0062A3"/>
                </a:solidFill>
                <a:latin typeface="Noto Sans"/>
                <a:cs typeface="Noto Sans"/>
              </a:rPr>
              <a:t>HUMAN</a:t>
            </a:r>
            <a:r>
              <a:rPr dirty="0" sz="1800" spc="110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800" spc="-10">
                <a:solidFill>
                  <a:srgbClr val="0062A3"/>
                </a:solidFill>
                <a:latin typeface="Noto Sans"/>
                <a:cs typeface="Noto Sans"/>
              </a:rPr>
              <a:t>SUBJECTS</a:t>
            </a:r>
            <a:endParaRPr sz="1800">
              <a:latin typeface="Noto Sans"/>
              <a:cs typeface="Noto Sans"/>
            </a:endParaRPr>
          </a:p>
          <a:p>
            <a:pPr algn="just" marL="2717800" marR="1149350" indent="-1552575">
              <a:lnSpc>
                <a:spcPct val="109400"/>
              </a:lnSpc>
              <a:spcBef>
                <a:spcPts val="1280"/>
              </a:spcBef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Adopted by the 18th 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Helsinki,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Finland, </a:t>
            </a:r>
            <a:r>
              <a:rPr dirty="0" sz="1000" spc="-155">
                <a:solidFill>
                  <a:srgbClr val="0062A3"/>
                </a:solidFill>
                <a:latin typeface="Arial Black"/>
                <a:cs typeface="Arial Black"/>
              </a:rPr>
              <a:t>June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1964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amended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the:</a:t>
            </a:r>
            <a:endParaRPr sz="1000">
              <a:latin typeface="Arial Black"/>
              <a:cs typeface="Arial Black"/>
            </a:endParaRPr>
          </a:p>
          <a:p>
            <a:pPr algn="just" marL="1607820" marR="1593850" indent="30480">
              <a:lnSpc>
                <a:spcPct val="109400"/>
              </a:lnSpc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29th 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Tokyo, </a:t>
            </a:r>
            <a:r>
              <a:rPr dirty="0" sz="1000" spc="-135">
                <a:solidFill>
                  <a:srgbClr val="0062A3"/>
                </a:solidFill>
                <a:latin typeface="Arial Black"/>
                <a:cs typeface="Arial Black"/>
              </a:rPr>
              <a:t>Japan,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October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1975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35th 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Venice,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Italy,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October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1983 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41st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Hong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Kong,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September</a:t>
            </a:r>
            <a:r>
              <a:rPr dirty="0" sz="1000" spc="4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1989</a:t>
            </a:r>
            <a:endParaRPr sz="1000">
              <a:latin typeface="Arial Black"/>
              <a:cs typeface="Arial Black"/>
            </a:endParaRPr>
          </a:p>
          <a:p>
            <a:pPr algn="ctr" marL="819785" marR="803275">
              <a:lnSpc>
                <a:spcPct val="109400"/>
              </a:lnSpc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48th 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Somerset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West,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Republic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South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Africa,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October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1996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52nd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Edinburgh,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Scotland,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October</a:t>
            </a:r>
            <a:r>
              <a:rPr dirty="0" sz="1000" spc="-1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2000</a:t>
            </a:r>
            <a:endParaRPr sz="1000">
              <a:latin typeface="Arial Black"/>
              <a:cs typeface="Arial Black"/>
            </a:endParaRPr>
          </a:p>
          <a:p>
            <a:pPr algn="ctr" marL="538480" marR="525145">
              <a:lnSpc>
                <a:spcPct val="109400"/>
              </a:lnSpc>
            </a:pP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53rd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Washington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DC, </a:t>
            </a:r>
            <a:r>
              <a:rPr dirty="0" sz="1000" spc="-125">
                <a:solidFill>
                  <a:srgbClr val="0062A3"/>
                </a:solidFill>
                <a:latin typeface="Arial Black"/>
                <a:cs typeface="Arial Black"/>
              </a:rPr>
              <a:t>USA,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October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2002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(Note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Clarification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added)  55th 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Tokyo, </a:t>
            </a:r>
            <a:r>
              <a:rPr dirty="0" sz="1000" spc="-135">
                <a:solidFill>
                  <a:srgbClr val="0062A3"/>
                </a:solidFill>
                <a:latin typeface="Arial Black"/>
                <a:cs typeface="Arial Black"/>
              </a:rPr>
              <a:t>Japan,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October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2004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(Note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Clarification</a:t>
            </a:r>
            <a:r>
              <a:rPr dirty="0" sz="1000" spc="12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added)</a:t>
            </a:r>
            <a:endParaRPr sz="1000">
              <a:latin typeface="Arial Black"/>
              <a:cs typeface="Arial Black"/>
            </a:endParaRPr>
          </a:p>
          <a:p>
            <a:pPr algn="ctr" marL="1290955" marR="1276985">
              <a:lnSpc>
                <a:spcPct val="109400"/>
              </a:lnSpc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59th 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Seoul, Republic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Korea,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October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2008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64th WMA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Assembly,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Fortaleza,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Brazil, October</a:t>
            </a:r>
            <a:r>
              <a:rPr dirty="0" sz="1000" spc="-1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2013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Preamble</a:t>
            </a:r>
            <a:endParaRPr sz="1500">
              <a:latin typeface="Noto Sans"/>
              <a:cs typeface="Noto Sans"/>
            </a:endParaRPr>
          </a:p>
          <a:p>
            <a:pPr marL="12700" marR="5080">
              <a:lnSpc>
                <a:spcPct val="109400"/>
              </a:lnSpc>
              <a:spcBef>
                <a:spcPts val="1100"/>
              </a:spcBef>
              <a:buAutoNum type="arabicPeriod"/>
              <a:tabLst>
                <a:tab pos="421640" algn="l"/>
                <a:tab pos="422275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World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Association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(WMA)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developed 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Helsinki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statement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ethical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principles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including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identifiable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material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data.</a:t>
            </a:r>
            <a:endParaRPr sz="1000">
              <a:latin typeface="Arial Black"/>
              <a:cs typeface="Arial Black"/>
            </a:endParaRPr>
          </a:p>
          <a:p>
            <a:pPr marL="12700" marR="285115">
              <a:lnSpc>
                <a:spcPct val="109400"/>
              </a:lnSpc>
              <a:spcBef>
                <a:spcPts val="375"/>
              </a:spcBef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intended 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read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whole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each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constituent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paragraphs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applied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consideration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all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relevant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paragraphs.</a:t>
            </a:r>
            <a:endParaRPr sz="1000">
              <a:latin typeface="Arial Black"/>
              <a:cs typeface="Arial Black"/>
            </a:endParaRPr>
          </a:p>
          <a:p>
            <a:pPr marL="12700" marR="22860">
              <a:lnSpc>
                <a:spcPct val="109400"/>
              </a:lnSpc>
              <a:spcBef>
                <a:spcPts val="375"/>
              </a:spcBef>
              <a:buAutoNum type="arabicPeriod" startAt="2"/>
              <a:tabLst>
                <a:tab pos="421640" algn="l"/>
                <a:tab pos="422275" algn="l"/>
              </a:tabLst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Consistent with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mandate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WMA,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addressed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primarily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physicians.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WMA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encourages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others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involved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adopt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these</a:t>
            </a:r>
            <a:r>
              <a:rPr dirty="0" sz="1000" spc="114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principles.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General</a:t>
            </a:r>
            <a:r>
              <a:rPr dirty="0" sz="1500" spc="-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0" b="1">
                <a:solidFill>
                  <a:srgbClr val="0062A3"/>
                </a:solidFill>
                <a:latin typeface="Noto Sans"/>
                <a:cs typeface="Noto Sans"/>
              </a:rPr>
              <a:t>Principles</a:t>
            </a:r>
            <a:endParaRPr sz="1500">
              <a:latin typeface="Noto Sans"/>
              <a:cs typeface="Noto Sans"/>
            </a:endParaRPr>
          </a:p>
          <a:p>
            <a:pPr marL="12700" marR="40005">
              <a:lnSpc>
                <a:spcPct val="109400"/>
              </a:lnSpc>
              <a:spcBef>
                <a:spcPts val="1100"/>
              </a:spcBef>
              <a:buAutoNum type="arabicPeriod" startAt="3"/>
              <a:tabLst>
                <a:tab pos="421640" algn="l"/>
                <a:tab pos="422275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Geneva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WMA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binds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with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words,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“The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health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patient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will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first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consideration,”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International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Code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Ethics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declares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that, </a:t>
            </a:r>
            <a:r>
              <a:rPr dirty="0" sz="1000" spc="-145">
                <a:solidFill>
                  <a:srgbClr val="0062A3"/>
                </a:solidFill>
                <a:latin typeface="Arial Black"/>
                <a:cs typeface="Arial Black"/>
              </a:rPr>
              <a:t>“A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shall </a:t>
            </a:r>
            <a:r>
              <a:rPr dirty="0" sz="1000" spc="-130">
                <a:solidFill>
                  <a:srgbClr val="0062A3"/>
                </a:solidFill>
                <a:latin typeface="Arial Black"/>
                <a:cs typeface="Arial Black"/>
              </a:rPr>
              <a:t>act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patient’s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best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interest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when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providing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</a:t>
            </a:r>
            <a:r>
              <a:rPr dirty="0" sz="1000" spc="-1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care.”</a:t>
            </a:r>
            <a:endParaRPr sz="1000">
              <a:latin typeface="Arial Black"/>
              <a:cs typeface="Arial Black"/>
            </a:endParaRPr>
          </a:p>
          <a:p>
            <a:pPr marL="12700" marR="59690">
              <a:lnSpc>
                <a:spcPct val="109400"/>
              </a:lnSpc>
              <a:spcBef>
                <a:spcPts val="375"/>
              </a:spcBef>
              <a:buAutoNum type="arabicPeriod" startAt="3"/>
              <a:tabLst>
                <a:tab pos="421640" algn="l"/>
                <a:tab pos="422275" algn="l"/>
              </a:tabLst>
            </a:pP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duty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promote 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safeguard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health,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well-being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rights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patients,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including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those who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involved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physician’s knowledge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conscience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dedicated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fulfilment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duty.</a:t>
            </a:r>
            <a:endParaRPr sz="1000">
              <a:latin typeface="Arial Black"/>
              <a:cs typeface="Arial Black"/>
            </a:endParaRPr>
          </a:p>
          <a:p>
            <a:pPr marL="422275" indent="-409575">
              <a:lnSpc>
                <a:spcPct val="100000"/>
              </a:lnSpc>
              <a:spcBef>
                <a:spcPts val="484"/>
              </a:spcBef>
              <a:buAutoNum type="arabicPeriod" startAt="3"/>
              <a:tabLst>
                <a:tab pos="421640" algn="l"/>
                <a:tab pos="422275" algn="l"/>
              </a:tabLst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progress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based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ultimately must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include studies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</a:t>
            </a:r>
            <a:r>
              <a:rPr dirty="0" sz="1000" spc="14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subjects.</a:t>
            </a:r>
            <a:endParaRPr sz="1000">
              <a:latin typeface="Arial Black"/>
              <a:cs typeface="Arial Black"/>
            </a:endParaRPr>
          </a:p>
          <a:p>
            <a:pPr marL="12700" marR="374650">
              <a:lnSpc>
                <a:spcPct val="109400"/>
              </a:lnSpc>
              <a:spcBef>
                <a:spcPts val="375"/>
              </a:spcBef>
              <a:buAutoNum type="arabicPeriod" startAt="3"/>
              <a:tabLst>
                <a:tab pos="421640" algn="l"/>
                <a:tab pos="422275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primary purpose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is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understand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causes,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development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e"ects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diseases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improve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preventive,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diagnostic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therapeutic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interventions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(methods, procedures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treatments).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Even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best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proven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interventions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evaluated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continually 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through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safety,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e"ectiveness,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efficiency,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accessibility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</a:t>
            </a:r>
            <a:r>
              <a:rPr dirty="0" sz="1000" spc="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quality.</a:t>
            </a:r>
            <a:endParaRPr sz="1000">
              <a:latin typeface="Arial Black"/>
              <a:cs typeface="Arial Black"/>
            </a:endParaRPr>
          </a:p>
          <a:p>
            <a:pPr marL="12700" marR="64769">
              <a:lnSpc>
                <a:spcPct val="109400"/>
              </a:lnSpc>
              <a:spcBef>
                <a:spcPts val="375"/>
              </a:spcBef>
              <a:buAutoNum type="arabicPeriod" startAt="3"/>
              <a:tabLst>
                <a:tab pos="421640" algn="l"/>
                <a:tab pos="422275" algn="l"/>
              </a:tabLst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ethical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standards that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promote 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ensure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respect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all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protect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health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rights.</a:t>
            </a:r>
            <a:endParaRPr sz="1000">
              <a:latin typeface="Arial Black"/>
              <a:cs typeface="Arial Black"/>
            </a:endParaRPr>
          </a:p>
          <a:p>
            <a:pPr marL="12700" marR="164465">
              <a:lnSpc>
                <a:spcPct val="109400"/>
              </a:lnSpc>
              <a:spcBef>
                <a:spcPts val="375"/>
              </a:spcBef>
              <a:buAutoNum type="arabicPeriod" startAt="3"/>
              <a:tabLst>
                <a:tab pos="421640" algn="l"/>
                <a:tab pos="422275" algn="l"/>
              </a:tabLst>
            </a:pP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While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primary purpose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generate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new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knowledge,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 goal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can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never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take 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precedence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over 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rights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interests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individual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</a:t>
            </a:r>
            <a:r>
              <a:rPr dirty="0" sz="1000" spc="-4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subjects.</a:t>
            </a:r>
            <a:endParaRPr sz="1000">
              <a:latin typeface="Arial Black"/>
              <a:cs typeface="Arial Black"/>
            </a:endParaRPr>
          </a:p>
          <a:p>
            <a:pPr marL="12700" marR="155575">
              <a:lnSpc>
                <a:spcPct val="109400"/>
              </a:lnSpc>
              <a:spcBef>
                <a:spcPts val="375"/>
              </a:spcBef>
              <a:buAutoNum type="arabicPeriod" startAt="3"/>
              <a:tabLst>
                <a:tab pos="421640" algn="l"/>
                <a:tab pos="422275" algn="l"/>
              </a:tabLst>
            </a:pP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duty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physicians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involved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protect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life, health,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dignity,  integrity,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right to self-determination,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privacy,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confidentiality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personal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subjects. 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responsibility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protection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always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health 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care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professionals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never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even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though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they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given</a:t>
            </a:r>
            <a:r>
              <a:rPr dirty="0" sz="1000" spc="13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consent.</a:t>
            </a:r>
            <a:endParaRPr sz="1000">
              <a:latin typeface="Arial Black"/>
              <a:cs typeface="Arial Black"/>
            </a:endParaRPr>
          </a:p>
          <a:p>
            <a:pPr marL="12700" marR="92710">
              <a:lnSpc>
                <a:spcPct val="109400"/>
              </a:lnSpc>
              <a:spcBef>
                <a:spcPts val="375"/>
              </a:spcBef>
              <a:buAutoNum type="arabicPeriod" startAt="3"/>
              <a:tabLst>
                <a:tab pos="424815" algn="l"/>
                <a:tab pos="425450" algn="l"/>
              </a:tabLst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Physicians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consider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ethical, legal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regulatory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norms 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standards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own countries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well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applicable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international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norms 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standards.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national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international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ethical, legal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regulatory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requirement should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reduce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eliminate any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protections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set 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forth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</a:t>
            </a:r>
            <a:r>
              <a:rPr dirty="0" sz="1000" spc="-1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Declaration.</a:t>
            </a:r>
            <a:endParaRPr sz="1000">
              <a:latin typeface="Arial Black"/>
              <a:cs typeface="Arial Black"/>
            </a:endParaRPr>
          </a:p>
          <a:p>
            <a:pPr algn="just" marL="424815" indent="-412750">
              <a:lnSpc>
                <a:spcPct val="100000"/>
              </a:lnSpc>
              <a:spcBef>
                <a:spcPts val="484"/>
              </a:spcBef>
              <a:buAutoNum type="arabicPeriod" startAt="3"/>
              <a:tabLst>
                <a:tab pos="425450" algn="l"/>
              </a:tabLst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research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conducted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manner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minimises possible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harm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</a:t>
            </a:r>
            <a:r>
              <a:rPr dirty="0" sz="1000" spc="13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environment.</a:t>
            </a:r>
            <a:endParaRPr sz="1000">
              <a:latin typeface="Arial Black"/>
              <a:cs typeface="Arial Black"/>
            </a:endParaRPr>
          </a:p>
          <a:p>
            <a:pPr algn="just" marL="12700" marR="94615">
              <a:lnSpc>
                <a:spcPct val="109400"/>
              </a:lnSpc>
              <a:spcBef>
                <a:spcPts val="375"/>
              </a:spcBef>
              <a:buAutoNum type="arabicPeriod" startAt="3"/>
              <a:tabLst>
                <a:tab pos="425450" algn="l"/>
              </a:tabLst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conducted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only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individuals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appropriate 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ethics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scientific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education,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training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qualifications.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healthy volunteers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requires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supervision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competent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appropriately qualified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health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care</a:t>
            </a:r>
            <a:r>
              <a:rPr dirty="0" sz="1000" spc="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professional.</a:t>
            </a:r>
            <a:endParaRPr sz="1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0687" y="165417"/>
            <a:ext cx="6702425" cy="101936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473075">
              <a:lnSpc>
                <a:spcPct val="109400"/>
              </a:lnSpc>
              <a:spcBef>
                <a:spcPts val="95"/>
              </a:spcBef>
              <a:buAutoNum type="arabicPeriod" startAt="13"/>
              <a:tabLst>
                <a:tab pos="424815" algn="l"/>
                <a:tab pos="425450" algn="l"/>
              </a:tabLst>
            </a:pP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Groups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underrepresented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provided appropriate </a:t>
            </a:r>
            <a:r>
              <a:rPr dirty="0" sz="1000" spc="-145">
                <a:solidFill>
                  <a:srgbClr val="0062A3"/>
                </a:solidFill>
                <a:latin typeface="Arial Black"/>
                <a:cs typeface="Arial Black"/>
              </a:rPr>
              <a:t>access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participation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research.</a:t>
            </a:r>
            <a:endParaRPr sz="1000">
              <a:latin typeface="Arial Black"/>
              <a:cs typeface="Arial Black"/>
            </a:endParaRPr>
          </a:p>
          <a:p>
            <a:pPr marL="12700" marR="36195">
              <a:lnSpc>
                <a:spcPct val="109400"/>
              </a:lnSpc>
              <a:spcBef>
                <a:spcPts val="375"/>
              </a:spcBef>
              <a:buAutoNum type="arabicPeriod" startAt="13"/>
              <a:tabLst>
                <a:tab pos="424815" algn="l"/>
                <a:tab pos="425450" algn="l"/>
              </a:tabLst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Physicians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combine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with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care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only 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extent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justified by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preventive,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diagnostic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therapeutic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value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has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good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reason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believe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participation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will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adversely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a"ect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health 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patients who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serve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</a:t>
            </a:r>
            <a:r>
              <a:rPr dirty="0" sz="1000" spc="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subjects.</a:t>
            </a:r>
            <a:endParaRPr sz="1000">
              <a:latin typeface="Arial Black"/>
              <a:cs typeface="Arial Black"/>
            </a:endParaRPr>
          </a:p>
          <a:p>
            <a:pPr marL="12700" marR="271145">
              <a:lnSpc>
                <a:spcPct val="109400"/>
              </a:lnSpc>
              <a:spcBef>
                <a:spcPts val="375"/>
              </a:spcBef>
              <a:buAutoNum type="arabicPeriod" startAt="13"/>
              <a:tabLst>
                <a:tab pos="424815" algn="l"/>
                <a:tab pos="425450" algn="l"/>
              </a:tabLst>
            </a:pP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Appropriate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compensation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treatment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harmed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result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participating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ensured.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Risks, Burdens </a:t>
            </a:r>
            <a:r>
              <a:rPr dirty="0" sz="1500" spc="20" b="1">
                <a:solidFill>
                  <a:srgbClr val="0062A3"/>
                </a:solidFill>
                <a:latin typeface="Noto Sans"/>
                <a:cs typeface="Noto Sans"/>
              </a:rPr>
              <a:t>and</a:t>
            </a:r>
            <a:r>
              <a:rPr dirty="0" sz="1500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Benefits</a:t>
            </a:r>
            <a:endParaRPr sz="1500">
              <a:latin typeface="Noto Sans"/>
              <a:cs typeface="Noto Sans"/>
            </a:endParaRPr>
          </a:p>
          <a:p>
            <a:pPr marL="424815" indent="-412750">
              <a:lnSpc>
                <a:spcPct val="100000"/>
              </a:lnSpc>
              <a:spcBef>
                <a:spcPts val="1215"/>
              </a:spcBef>
              <a:buAutoNum type="arabicPeriod" startAt="16"/>
              <a:tabLst>
                <a:tab pos="424815" algn="l"/>
                <a:tab pos="425450" algn="l"/>
              </a:tabLst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practice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research,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most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interventions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</a:t>
            </a:r>
            <a:r>
              <a:rPr dirty="0" sz="1000" spc="10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burdens.</a:t>
            </a:r>
            <a:endParaRPr sz="1000">
              <a:latin typeface="Arial Black"/>
              <a:cs typeface="Arial Black"/>
            </a:endParaRPr>
          </a:p>
          <a:p>
            <a:pPr marL="12700" marR="19050">
              <a:lnSpc>
                <a:spcPct val="109400"/>
              </a:lnSpc>
              <a:spcBef>
                <a:spcPts val="370"/>
              </a:spcBef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only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conducted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importance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objective outweighs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burdens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subjects.</a:t>
            </a:r>
            <a:endParaRPr sz="1000">
              <a:latin typeface="Arial Black"/>
              <a:cs typeface="Arial Black"/>
            </a:endParaRPr>
          </a:p>
          <a:p>
            <a:pPr marL="12700" marR="168275">
              <a:lnSpc>
                <a:spcPct val="109400"/>
              </a:lnSpc>
              <a:spcBef>
                <a:spcPts val="375"/>
              </a:spcBef>
              <a:buAutoNum type="arabicPeriod" startAt="17"/>
              <a:tabLst>
                <a:tab pos="424815" algn="l"/>
                <a:tab pos="425450" algn="l"/>
              </a:tabLst>
            </a:pP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All 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preceded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careful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assessment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predictable 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burdens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individuals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groups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involved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comparison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foreseeable  benefits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them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individuals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groups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a"ected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the condition 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under</a:t>
            </a:r>
            <a:r>
              <a:rPr dirty="0" sz="1000" spc="-4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investigation.</a:t>
            </a:r>
            <a:endParaRPr sz="1000">
              <a:latin typeface="Arial Black"/>
              <a:cs typeface="Arial Black"/>
            </a:endParaRPr>
          </a:p>
          <a:p>
            <a:pPr marL="12700" marR="5080">
              <a:lnSpc>
                <a:spcPct val="109400"/>
              </a:lnSpc>
              <a:spcBef>
                <a:spcPts val="375"/>
              </a:spcBef>
            </a:pP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Measures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minimise the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implemented.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continuously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monitored,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assessed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documented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the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researcher.</a:t>
            </a:r>
            <a:endParaRPr sz="1000">
              <a:latin typeface="Arial Black"/>
              <a:cs typeface="Arial Black"/>
            </a:endParaRPr>
          </a:p>
          <a:p>
            <a:pPr marL="12700" marR="142875">
              <a:lnSpc>
                <a:spcPct val="109400"/>
              </a:lnSpc>
              <a:spcBef>
                <a:spcPts val="375"/>
              </a:spcBef>
              <a:buAutoNum type="arabicPeriod" startAt="18"/>
              <a:tabLst>
                <a:tab pos="424815" algn="l"/>
                <a:tab pos="425450" algn="l"/>
              </a:tabLst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Physicians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involved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unless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they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confident  that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been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adequately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assessed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can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satisfactorily</a:t>
            </a:r>
            <a:r>
              <a:rPr dirty="0" sz="1000" spc="9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managed.</a:t>
            </a:r>
            <a:endParaRPr sz="1000">
              <a:latin typeface="Arial Black"/>
              <a:cs typeface="Arial Black"/>
            </a:endParaRPr>
          </a:p>
          <a:p>
            <a:pPr marL="12700" marR="347345">
              <a:lnSpc>
                <a:spcPct val="109400"/>
              </a:lnSpc>
              <a:spcBef>
                <a:spcPts val="375"/>
              </a:spcBef>
            </a:pP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When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found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outweigh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potential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benefits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when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there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conclusive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proof 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definitive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outcomes,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physicians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125">
                <a:solidFill>
                  <a:srgbClr val="0062A3"/>
                </a:solidFill>
                <a:latin typeface="Arial Black"/>
                <a:cs typeface="Arial Black"/>
              </a:rPr>
              <a:t>assess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whether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continue,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modify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immediately stop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</a:t>
            </a:r>
            <a:r>
              <a:rPr dirty="0" sz="1000" spc="7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Vulnerable Groups </a:t>
            </a:r>
            <a:r>
              <a:rPr dirty="0" sz="1500" spc="20" b="1">
                <a:solidFill>
                  <a:srgbClr val="0062A3"/>
                </a:solidFill>
                <a:latin typeface="Noto Sans"/>
                <a:cs typeface="Noto Sans"/>
              </a:rPr>
              <a:t>and</a:t>
            </a:r>
            <a:r>
              <a:rPr dirty="0" sz="1500" spc="-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5" b="1">
                <a:solidFill>
                  <a:srgbClr val="0062A3"/>
                </a:solidFill>
                <a:latin typeface="Noto Sans"/>
                <a:cs typeface="Noto Sans"/>
              </a:rPr>
              <a:t>Individuals</a:t>
            </a:r>
            <a:endParaRPr sz="1500">
              <a:latin typeface="Noto Sans"/>
              <a:cs typeface="Noto Sans"/>
            </a:endParaRPr>
          </a:p>
          <a:p>
            <a:pPr marL="12700" marR="127635">
              <a:lnSpc>
                <a:spcPct val="109400"/>
              </a:lnSpc>
              <a:spcBef>
                <a:spcPts val="1100"/>
              </a:spcBef>
              <a:buAutoNum type="arabicPeriod" startAt="19"/>
              <a:tabLst>
                <a:tab pos="424815" algn="l"/>
                <a:tab pos="425450" algn="l"/>
              </a:tabLst>
            </a:pP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Some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groups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individuals are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particularly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vulnerable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increased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likelihood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being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wronged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incurring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additional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harm.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All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vulnerable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groups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individuals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receive specifically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considered</a:t>
            </a:r>
            <a:r>
              <a:rPr dirty="0" sz="1000" spc="2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protection.</a:t>
            </a:r>
            <a:endParaRPr sz="1000">
              <a:latin typeface="Arial Black"/>
              <a:cs typeface="Arial Black"/>
            </a:endParaRPr>
          </a:p>
          <a:p>
            <a:pPr marL="12700" marR="22860">
              <a:lnSpc>
                <a:spcPct val="109400"/>
              </a:lnSpc>
              <a:spcBef>
                <a:spcPts val="375"/>
              </a:spcBef>
              <a:buAutoNum type="arabicPeriod" startAt="20"/>
              <a:tabLst>
                <a:tab pos="424815" algn="l"/>
                <a:tab pos="425450" algn="l"/>
              </a:tabLst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research with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vulnerable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group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only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justified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responsive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health 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needs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priorities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group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cannot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carried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out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non-vulnerable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group.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addition, 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group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benefit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from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knowledge,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practices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interventions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result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from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</a:t>
            </a:r>
            <a:r>
              <a:rPr dirty="0" sz="1000" spc="6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Scientific Requirements </a:t>
            </a:r>
            <a:r>
              <a:rPr dirty="0" sz="1500" spc="20" b="1">
                <a:solidFill>
                  <a:srgbClr val="0062A3"/>
                </a:solidFill>
                <a:latin typeface="Noto Sans"/>
                <a:cs typeface="Noto Sans"/>
              </a:rPr>
              <a:t>and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Research</a:t>
            </a:r>
            <a:r>
              <a:rPr dirty="0" sz="1500" spc="-50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Protocols</a:t>
            </a:r>
            <a:endParaRPr sz="1500">
              <a:latin typeface="Noto Sans"/>
              <a:cs typeface="Noto Sans"/>
            </a:endParaRPr>
          </a:p>
          <a:p>
            <a:pPr marL="12700" marR="13970">
              <a:lnSpc>
                <a:spcPct val="109400"/>
              </a:lnSpc>
              <a:spcBef>
                <a:spcPts val="1100"/>
              </a:spcBef>
              <a:buAutoNum type="arabicPeriod" startAt="21"/>
              <a:tabLst>
                <a:tab pos="424815" algn="l"/>
                <a:tab pos="425450" algn="l"/>
              </a:tabLst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Medical 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conform 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generally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accepted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scientific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principles,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based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thorough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knowledge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scientific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literature,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relevant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sources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information, 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adequate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laboratory and,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appropriate,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animal experimentation.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welfare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animals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used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respected.</a:t>
            </a:r>
            <a:endParaRPr sz="1000">
              <a:latin typeface="Arial Black"/>
              <a:cs typeface="Arial Black"/>
            </a:endParaRPr>
          </a:p>
          <a:p>
            <a:pPr marL="12700" marR="39370">
              <a:lnSpc>
                <a:spcPct val="109400"/>
              </a:lnSpc>
              <a:spcBef>
                <a:spcPts val="370"/>
              </a:spcBef>
              <a:buAutoNum type="arabicPeriod" startAt="21"/>
              <a:tabLst>
                <a:tab pos="424815" algn="l"/>
                <a:tab pos="425450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design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performance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each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clearly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described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justified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protocol.</a:t>
            </a:r>
            <a:endParaRPr sz="1000">
              <a:latin typeface="Arial Black"/>
              <a:cs typeface="Arial Black"/>
            </a:endParaRPr>
          </a:p>
          <a:p>
            <a:pPr marL="12700" marR="47625">
              <a:lnSpc>
                <a:spcPct val="109400"/>
              </a:lnSpc>
              <a:spcBef>
                <a:spcPts val="375"/>
              </a:spcBef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protocol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contain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statement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ethical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considerations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involved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should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indicate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how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principles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been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addressed.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protocol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include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regarding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funding,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sponsors,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institutional affiliations, potential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conflicts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interest,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incentives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regarding provisions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treating </a:t>
            </a:r>
            <a:r>
              <a:rPr dirty="0" sz="1000" spc="-35">
                <a:solidFill>
                  <a:srgbClr val="0062A3"/>
                </a:solidFill>
                <a:latin typeface="Arial Black"/>
                <a:cs typeface="Arial Black"/>
              </a:rPr>
              <a:t>and/or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compensating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harmed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consequence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participation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clinical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trials,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protocol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also describe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appropriate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arrangements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post-trial</a:t>
            </a:r>
            <a:r>
              <a:rPr dirty="0" sz="1000" spc="6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provisions.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Research Ethics Committees</a:t>
            </a:r>
            <a:endParaRPr sz="1500">
              <a:latin typeface="Noto Sans"/>
              <a:cs typeface="Noto Sans"/>
            </a:endParaRPr>
          </a:p>
          <a:p>
            <a:pPr marL="12700" marR="82550">
              <a:lnSpc>
                <a:spcPct val="109400"/>
              </a:lnSpc>
              <a:spcBef>
                <a:spcPts val="1100"/>
              </a:spcBef>
              <a:buAutoNum type="arabicPeriod" startAt="23"/>
              <a:tabLst>
                <a:tab pos="424815" algn="l"/>
                <a:tab pos="425450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protocol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submitted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consideration,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comment,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guidance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approval 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concerned research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ethics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committee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before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begins.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committee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transparent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its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functioning,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independent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researcher,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sponsor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any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undue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influence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duly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qualified.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take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into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consideration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laws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regulations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country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countries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which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performed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well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applicable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international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norms 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standards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but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these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allowed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reduce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eliminate any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protections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set 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forth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</a:t>
            </a:r>
            <a:r>
              <a:rPr dirty="0" sz="1000" spc="2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Declaration.</a:t>
            </a:r>
            <a:endParaRPr sz="1000">
              <a:latin typeface="Arial Black"/>
              <a:cs typeface="Arial Black"/>
            </a:endParaRPr>
          </a:p>
          <a:p>
            <a:pPr marL="12700" marR="83185">
              <a:lnSpc>
                <a:spcPct val="109400"/>
              </a:lnSpc>
              <a:spcBef>
                <a:spcPts val="375"/>
              </a:spcBef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committee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right to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monitor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ongoing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studies.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researcher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provide monitoring 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committee,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especially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about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any serious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adverse events.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amendment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protocol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made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without consideration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approval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committee.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After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end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study,</a:t>
            </a:r>
            <a:r>
              <a:rPr dirty="0" sz="1000" spc="5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</a:t>
            </a:r>
            <a:endParaRPr sz="1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0687" y="165417"/>
            <a:ext cx="6675120" cy="10241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313690">
              <a:lnSpc>
                <a:spcPct val="109400"/>
              </a:lnSpc>
              <a:spcBef>
                <a:spcPts val="95"/>
              </a:spcBef>
            </a:pP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researchers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submit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final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report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committee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containing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summary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study’s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findings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conclusions.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Privacy </a:t>
            </a:r>
            <a:r>
              <a:rPr dirty="0" sz="1500" spc="20" b="1">
                <a:solidFill>
                  <a:srgbClr val="0062A3"/>
                </a:solidFill>
                <a:latin typeface="Noto Sans"/>
                <a:cs typeface="Noto Sans"/>
              </a:rPr>
              <a:t>and</a:t>
            </a:r>
            <a:r>
              <a:rPr dirty="0" sz="1500" spc="3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Confidentiality</a:t>
            </a:r>
            <a:endParaRPr sz="1500">
              <a:latin typeface="Noto Sans"/>
              <a:cs typeface="Noto Sans"/>
            </a:endParaRPr>
          </a:p>
          <a:p>
            <a:pPr marL="12700" marR="268605">
              <a:lnSpc>
                <a:spcPct val="109400"/>
              </a:lnSpc>
              <a:spcBef>
                <a:spcPts val="1100"/>
              </a:spcBef>
              <a:buAutoNum type="arabicPeriod" startAt="24"/>
              <a:tabLst>
                <a:tab pos="424815" algn="l"/>
                <a:tab pos="425450" algn="l"/>
              </a:tabLst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Every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precaution 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taken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protect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privacy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confidentiality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personal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5" b="1">
                <a:solidFill>
                  <a:srgbClr val="0062A3"/>
                </a:solidFill>
                <a:latin typeface="Noto Sans"/>
                <a:cs typeface="Noto Sans"/>
              </a:rPr>
              <a:t>Informed</a:t>
            </a:r>
            <a:r>
              <a:rPr dirty="0" sz="1500" spc="-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Consent</a:t>
            </a:r>
            <a:endParaRPr sz="1500">
              <a:latin typeface="Noto Sans"/>
              <a:cs typeface="Noto Sans"/>
            </a:endParaRPr>
          </a:p>
          <a:p>
            <a:pPr marL="12700" marR="81915">
              <a:lnSpc>
                <a:spcPct val="109400"/>
              </a:lnSpc>
              <a:spcBef>
                <a:spcPts val="1100"/>
              </a:spcBef>
              <a:buAutoNum type="arabicPeriod" startAt="25"/>
              <a:tabLst>
                <a:tab pos="424815" algn="l"/>
                <a:tab pos="425450" algn="l"/>
              </a:tabLst>
            </a:pP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Participation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individuals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capable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voluntary.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Although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appropriate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consult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family members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community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leaders,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individual 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capable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enrolled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unless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he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freely</a:t>
            </a:r>
            <a:r>
              <a:rPr dirty="0" sz="1000" spc="9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agrees.</a:t>
            </a:r>
            <a:endParaRPr sz="1000">
              <a:latin typeface="Arial Black"/>
              <a:cs typeface="Arial Black"/>
            </a:endParaRPr>
          </a:p>
          <a:p>
            <a:pPr marL="12700" marR="5080">
              <a:lnSpc>
                <a:spcPct val="109400"/>
              </a:lnSpc>
              <a:spcBef>
                <a:spcPts val="375"/>
              </a:spcBef>
              <a:buAutoNum type="arabicPeriod" startAt="25"/>
              <a:tabLst>
                <a:tab pos="424815" algn="l"/>
                <a:tab pos="425450" algn="l"/>
              </a:tabLst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capable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consent,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each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adequately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aims,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methods,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sources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funding,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any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possible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conflicts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interest,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institutional affiliations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researcher,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anticipated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benefits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discomfort it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entail,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post-study provisions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any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relevant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aspects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right 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refuse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participate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withdraw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participate 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any time without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reprisal.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Special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attention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specific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needs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individual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well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methods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used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deliver the</a:t>
            </a:r>
            <a:r>
              <a:rPr dirty="0" sz="1000" spc="10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information.</a:t>
            </a:r>
            <a:endParaRPr sz="1000">
              <a:latin typeface="Arial Black"/>
              <a:cs typeface="Arial Black"/>
            </a:endParaRPr>
          </a:p>
          <a:p>
            <a:pPr marL="12700" marR="131445">
              <a:lnSpc>
                <a:spcPct val="109400"/>
              </a:lnSpc>
              <a:spcBef>
                <a:spcPts val="375"/>
              </a:spcBef>
            </a:pP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After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ensuring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potential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understood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information,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another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appropriately qualified individual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then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seek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potential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subject’s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freely-given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consent,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preferably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writing.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If 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cannot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expressed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writing,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non-written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formally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documented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witnessed.</a:t>
            </a:r>
            <a:endParaRPr sz="1000">
              <a:latin typeface="Arial Black"/>
              <a:cs typeface="Arial Black"/>
            </a:endParaRPr>
          </a:p>
          <a:p>
            <a:pPr marL="12700" marR="259715">
              <a:lnSpc>
                <a:spcPct val="109400"/>
              </a:lnSpc>
              <a:spcBef>
                <a:spcPts val="375"/>
              </a:spcBef>
            </a:pP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All 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given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option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about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general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outcome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results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 study.</a:t>
            </a:r>
            <a:endParaRPr sz="1000">
              <a:latin typeface="Arial Black"/>
              <a:cs typeface="Arial Black"/>
            </a:endParaRPr>
          </a:p>
          <a:p>
            <a:pPr marL="12700" marR="20955">
              <a:lnSpc>
                <a:spcPct val="109400"/>
              </a:lnSpc>
              <a:spcBef>
                <a:spcPts val="375"/>
              </a:spcBef>
              <a:buAutoNum type="arabicPeriod" startAt="27"/>
              <a:tabLst>
                <a:tab pos="424815" algn="l"/>
                <a:tab pos="425450" algn="l"/>
              </a:tabLst>
            </a:pP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When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seeking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participation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particularly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cautious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potential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dependent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relationship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under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duress.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such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situations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sought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an appropriately qualified individual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completely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independent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 relationship.</a:t>
            </a:r>
            <a:endParaRPr sz="1000">
              <a:latin typeface="Arial Black"/>
              <a:cs typeface="Arial Black"/>
            </a:endParaRPr>
          </a:p>
          <a:p>
            <a:pPr marL="12700" marR="26034">
              <a:lnSpc>
                <a:spcPct val="109400"/>
              </a:lnSpc>
              <a:spcBef>
                <a:spcPts val="375"/>
              </a:spcBef>
              <a:buAutoNum type="arabicPeriod" startAt="27"/>
              <a:tabLst>
                <a:tab pos="424815" algn="l"/>
                <a:tab pos="425450" algn="l"/>
              </a:tabLst>
            </a:pP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incapable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consent,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seek 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from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legally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authorised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representative.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These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individuals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included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that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likelihood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benefit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them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unless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intended to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promote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health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group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represented by the potential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cannot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instead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performed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persons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capable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providing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consent,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entails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only minimal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risk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minimal</a:t>
            </a:r>
            <a:r>
              <a:rPr dirty="0" sz="1000" spc="-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burden.</a:t>
            </a:r>
            <a:endParaRPr sz="1000">
              <a:latin typeface="Arial Black"/>
              <a:cs typeface="Arial Black"/>
            </a:endParaRPr>
          </a:p>
          <a:p>
            <a:pPr marL="12700" marR="167640">
              <a:lnSpc>
                <a:spcPct val="109400"/>
              </a:lnSpc>
              <a:spcBef>
                <a:spcPts val="375"/>
              </a:spcBef>
              <a:buAutoNum type="arabicPeriod" startAt="27"/>
              <a:tabLst>
                <a:tab pos="424815" algn="l"/>
                <a:tab pos="425450" algn="l"/>
              </a:tabLst>
            </a:pP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When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deemed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incapable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able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give  assent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decisions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about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participation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seek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assent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addition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legally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authorised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representative.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potential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subject’s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dissent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</a:t>
            </a:r>
            <a:r>
              <a:rPr dirty="0" sz="1000" spc="8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respected.</a:t>
            </a:r>
            <a:endParaRPr sz="1000">
              <a:latin typeface="Arial Black"/>
              <a:cs typeface="Arial Black"/>
            </a:endParaRPr>
          </a:p>
          <a:p>
            <a:pPr marL="12700" marR="136525">
              <a:lnSpc>
                <a:spcPct val="109400"/>
              </a:lnSpc>
              <a:spcBef>
                <a:spcPts val="375"/>
              </a:spcBef>
              <a:buAutoNum type="arabicPeriod" startAt="27"/>
              <a:tabLst>
                <a:tab pos="424815" algn="l"/>
                <a:tab pos="425450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who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physically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mentally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incapable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giving consent,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example,  unconscious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patients, may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done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only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physical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mental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condition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prevents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giving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a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necessary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characteristic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group.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such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circumstances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seek 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from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legally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authorised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representative.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If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representative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available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cannot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delayed,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proceed without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provided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specific 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reasons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involving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condition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that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renders them unable to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give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been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stated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protocol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approved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by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ethics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committee. Consent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 remain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obtained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soon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possible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from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legally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authorised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representative.</a:t>
            </a:r>
            <a:endParaRPr sz="1000">
              <a:latin typeface="Arial Black"/>
              <a:cs typeface="Arial Black"/>
            </a:endParaRPr>
          </a:p>
          <a:p>
            <a:pPr marL="12700" marR="128270">
              <a:lnSpc>
                <a:spcPct val="109400"/>
              </a:lnSpc>
              <a:spcBef>
                <a:spcPts val="375"/>
              </a:spcBef>
              <a:buAutoNum type="arabicPeriod" startAt="27"/>
              <a:tabLst>
                <a:tab pos="424815" algn="l"/>
                <a:tab pos="425450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fully 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inform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patient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which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aspects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care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related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refusal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patient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participate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patient’s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decision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withdraw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from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never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adversely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a"ect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patient-physician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relationship.</a:t>
            </a:r>
            <a:endParaRPr sz="1000">
              <a:latin typeface="Arial Black"/>
              <a:cs typeface="Arial Black"/>
            </a:endParaRPr>
          </a:p>
          <a:p>
            <a:pPr marL="12700" marR="42545">
              <a:lnSpc>
                <a:spcPct val="109400"/>
              </a:lnSpc>
              <a:spcBef>
                <a:spcPts val="370"/>
              </a:spcBef>
              <a:buAutoNum type="arabicPeriod" startAt="27"/>
              <a:tabLst>
                <a:tab pos="424815" algn="l"/>
                <a:tab pos="425450" algn="l"/>
              </a:tabLst>
            </a:pP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medical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using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identifiable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material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data,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such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material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data  contained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biobanks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similar repositories,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physicians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seek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its collection,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storage  </a:t>
            </a:r>
            <a:r>
              <a:rPr dirty="0" sz="1000" spc="-35">
                <a:solidFill>
                  <a:srgbClr val="0062A3"/>
                </a:solidFill>
                <a:latin typeface="Arial Black"/>
                <a:cs typeface="Arial Black"/>
              </a:rPr>
              <a:t>and/or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reuse.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There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exceptional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situations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where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would 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impossible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impracticable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 obtain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such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research.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such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situations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done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only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after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consideration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approval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ethics</a:t>
            </a:r>
            <a:r>
              <a:rPr dirty="0" sz="1000" spc="-3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committee.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20" b="1">
                <a:solidFill>
                  <a:srgbClr val="0062A3"/>
                </a:solidFill>
                <a:latin typeface="Noto Sans"/>
                <a:cs typeface="Noto Sans"/>
              </a:rPr>
              <a:t>Use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of</a:t>
            </a:r>
            <a:r>
              <a:rPr dirty="0" sz="1500" spc="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Placebo</a:t>
            </a:r>
            <a:endParaRPr sz="1500">
              <a:latin typeface="Noto Sans"/>
              <a:cs typeface="Noto Sans"/>
            </a:endParaRPr>
          </a:p>
          <a:p>
            <a:pPr marL="12700" marR="62230">
              <a:lnSpc>
                <a:spcPct val="109400"/>
              </a:lnSpc>
              <a:spcBef>
                <a:spcPts val="1100"/>
              </a:spcBef>
              <a:buAutoNum type="arabicPeriod" startAt="33"/>
              <a:tabLst>
                <a:tab pos="424815" algn="l"/>
                <a:tab pos="425450" algn="l"/>
              </a:tabLst>
            </a:pP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benefits,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risks,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burdens 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e"ectiveness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new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tested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against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those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best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proven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intervention(s),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except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following</a:t>
            </a:r>
            <a:r>
              <a:rPr dirty="0" sz="1000" spc="-1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circumstances:</a:t>
            </a:r>
            <a:endParaRPr sz="1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0687" y="113029"/>
            <a:ext cx="6696709" cy="5883275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Where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exists,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use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placebo,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intervention,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acceptable;</a:t>
            </a:r>
            <a:r>
              <a:rPr dirty="0" sz="1000" spc="-4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</a:t>
            </a:r>
            <a:endParaRPr sz="1000">
              <a:latin typeface="Arial Black"/>
              <a:cs typeface="Arial Black"/>
            </a:endParaRPr>
          </a:p>
          <a:p>
            <a:pPr algn="just" marL="12700" marR="6350">
              <a:lnSpc>
                <a:spcPct val="109400"/>
              </a:lnSpc>
              <a:spcBef>
                <a:spcPts val="375"/>
              </a:spcBef>
            </a:pP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Where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compelling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scientifically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sound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methodological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reasons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use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any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less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e"ective  than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best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one,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use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placebo,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no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is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necessary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determine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efficacy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safety 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an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</a:t>
            </a:r>
            <a:endParaRPr sz="1000">
              <a:latin typeface="Arial Black"/>
              <a:cs typeface="Arial Black"/>
            </a:endParaRPr>
          </a:p>
          <a:p>
            <a:pPr marL="12700" marR="44450">
              <a:lnSpc>
                <a:spcPct val="109400"/>
              </a:lnSpc>
              <a:spcBef>
                <a:spcPts val="375"/>
              </a:spcBef>
            </a:pP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patients who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receive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any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114">
                <a:solidFill>
                  <a:srgbClr val="0062A3"/>
                </a:solidFill>
                <a:latin typeface="Arial Black"/>
                <a:cs typeface="Arial Black"/>
              </a:rPr>
              <a:t>less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e"ective than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best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one,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placebo,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no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will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subject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additional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risks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serious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irreversible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harm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result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receiving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best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proven</a:t>
            </a:r>
            <a:r>
              <a:rPr dirty="0" sz="1000" spc="-6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Extreme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care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taken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avoid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abuse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</a:t>
            </a:r>
            <a:r>
              <a:rPr dirty="0" sz="1000" spc="2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option.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0" b="1">
                <a:solidFill>
                  <a:srgbClr val="0062A3"/>
                </a:solidFill>
                <a:latin typeface="Noto Sans"/>
                <a:cs typeface="Noto Sans"/>
              </a:rPr>
              <a:t>Post-Trial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0" b="1">
                <a:solidFill>
                  <a:srgbClr val="0062A3"/>
                </a:solidFill>
                <a:latin typeface="Noto Sans"/>
                <a:cs typeface="Noto Sans"/>
              </a:rPr>
              <a:t>Provisions</a:t>
            </a:r>
            <a:endParaRPr sz="1500">
              <a:latin typeface="Noto Sans"/>
              <a:cs typeface="Noto Sans"/>
            </a:endParaRPr>
          </a:p>
          <a:p>
            <a:pPr marL="12700" marR="176530">
              <a:lnSpc>
                <a:spcPct val="109400"/>
              </a:lnSpc>
              <a:spcBef>
                <a:spcPts val="1100"/>
              </a:spcBef>
              <a:buAutoNum type="arabicPeriod" startAt="34"/>
              <a:tabLst>
                <a:tab pos="424815" algn="l"/>
                <a:tab pos="425450" algn="l"/>
              </a:tabLst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advance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clinical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trial,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sponsors,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researchers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host country governments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make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provisions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post-trial </a:t>
            </a:r>
            <a:r>
              <a:rPr dirty="0" sz="1000" spc="-145">
                <a:solidFill>
                  <a:srgbClr val="0062A3"/>
                </a:solidFill>
                <a:latin typeface="Arial Black"/>
                <a:cs typeface="Arial Black"/>
              </a:rPr>
              <a:t>access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all participants who still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need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an intervention identified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beneficial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trial.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also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disclosed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participants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during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</a:t>
            </a:r>
            <a:r>
              <a:rPr dirty="0" sz="1000" spc="6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process.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Research </a:t>
            </a:r>
            <a:r>
              <a:rPr dirty="0" sz="1500" spc="5" b="1">
                <a:solidFill>
                  <a:srgbClr val="0062A3"/>
                </a:solidFill>
                <a:latin typeface="Noto Sans"/>
                <a:cs typeface="Noto Sans"/>
              </a:rPr>
              <a:t>Registration </a:t>
            </a:r>
            <a:r>
              <a:rPr dirty="0" sz="1500" spc="20" b="1">
                <a:solidFill>
                  <a:srgbClr val="0062A3"/>
                </a:solidFill>
                <a:latin typeface="Noto Sans"/>
                <a:cs typeface="Noto Sans"/>
              </a:rPr>
              <a:t>and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Publication </a:t>
            </a:r>
            <a:r>
              <a:rPr dirty="0" sz="1500" spc="20" b="1">
                <a:solidFill>
                  <a:srgbClr val="0062A3"/>
                </a:solidFill>
                <a:latin typeface="Noto Sans"/>
                <a:cs typeface="Noto Sans"/>
              </a:rPr>
              <a:t>and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Dissemination of</a:t>
            </a:r>
            <a:r>
              <a:rPr dirty="0" sz="1500" spc="-7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Results</a:t>
            </a:r>
            <a:endParaRPr sz="1500">
              <a:latin typeface="Noto Sans"/>
              <a:cs typeface="Noto Sans"/>
            </a:endParaRPr>
          </a:p>
          <a:p>
            <a:pPr marL="12700" marR="338455">
              <a:lnSpc>
                <a:spcPct val="109400"/>
              </a:lnSpc>
              <a:spcBef>
                <a:spcPts val="1100"/>
              </a:spcBef>
              <a:buAutoNum type="arabicPeriod" startAt="35"/>
              <a:tabLst>
                <a:tab pos="424815" algn="l"/>
                <a:tab pos="425450" algn="l"/>
              </a:tabLst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Every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study involving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registered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publicly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accessible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database 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before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recruitment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first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subject.</a:t>
            </a:r>
            <a:endParaRPr sz="1000">
              <a:latin typeface="Arial Black"/>
              <a:cs typeface="Arial Black"/>
            </a:endParaRPr>
          </a:p>
          <a:p>
            <a:pPr marL="12700" marR="5080">
              <a:lnSpc>
                <a:spcPct val="109400"/>
              </a:lnSpc>
              <a:spcBef>
                <a:spcPts val="375"/>
              </a:spcBef>
              <a:buAutoNum type="arabicPeriod" startAt="35"/>
              <a:tabLst>
                <a:tab pos="424815" algn="l"/>
                <a:tab pos="425450" algn="l"/>
              </a:tabLst>
            </a:pP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Researchers,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authors,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sponsors,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editors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publishers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all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ethical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obligations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regard to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publication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dissemination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results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research.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Researchers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duty to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make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publicly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available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results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human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subjects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are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accountable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completeness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25">
                <a:solidFill>
                  <a:srgbClr val="0062A3"/>
                </a:solidFill>
                <a:latin typeface="Arial Black"/>
                <a:cs typeface="Arial Black"/>
              </a:rPr>
              <a:t>accuracy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their 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reports.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All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parties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adhere to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accepted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guidelines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ethical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reporting.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Negative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inconclusive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well  </a:t>
            </a:r>
            <a:r>
              <a:rPr dirty="0" sz="1000" spc="-120">
                <a:solidFill>
                  <a:srgbClr val="0062A3"/>
                </a:solidFill>
                <a:latin typeface="Arial Black"/>
                <a:cs typeface="Arial Black"/>
              </a:rPr>
              <a:t>as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positive results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published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otherwise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made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publicly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available.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Sources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funding,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institutional  affiliations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conflicts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interest must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declared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publication.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Reports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accordance 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principles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Declaration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not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accepted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for</a:t>
            </a:r>
            <a:r>
              <a:rPr dirty="0" sz="1000" spc="-5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publication.</a:t>
            </a:r>
            <a:endParaRPr sz="1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Unproven </a:t>
            </a:r>
            <a:r>
              <a:rPr dirty="0" sz="1500" spc="5" b="1">
                <a:solidFill>
                  <a:srgbClr val="0062A3"/>
                </a:solidFill>
                <a:latin typeface="Noto Sans"/>
                <a:cs typeface="Noto Sans"/>
              </a:rPr>
              <a:t>Interventions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in </a:t>
            </a:r>
            <a:r>
              <a:rPr dirty="0" sz="1500" spc="10" b="1">
                <a:solidFill>
                  <a:srgbClr val="0062A3"/>
                </a:solidFill>
                <a:latin typeface="Noto Sans"/>
                <a:cs typeface="Noto Sans"/>
              </a:rPr>
              <a:t>Clinical</a:t>
            </a:r>
            <a:r>
              <a:rPr dirty="0" sz="1500" spc="5" b="1">
                <a:solidFill>
                  <a:srgbClr val="0062A3"/>
                </a:solidFill>
                <a:latin typeface="Noto Sans"/>
                <a:cs typeface="Noto Sans"/>
              </a:rPr>
              <a:t> </a:t>
            </a:r>
            <a:r>
              <a:rPr dirty="0" sz="1500" spc="15" b="1">
                <a:solidFill>
                  <a:srgbClr val="0062A3"/>
                </a:solidFill>
                <a:latin typeface="Noto Sans"/>
                <a:cs typeface="Noto Sans"/>
              </a:rPr>
              <a:t>Practice</a:t>
            </a:r>
            <a:endParaRPr sz="1500">
              <a:latin typeface="Noto Sans"/>
              <a:cs typeface="Noto Sans"/>
            </a:endParaRPr>
          </a:p>
          <a:p>
            <a:pPr marL="12700" marR="10795">
              <a:lnSpc>
                <a:spcPct val="109400"/>
              </a:lnSpc>
              <a:spcBef>
                <a:spcPts val="1100"/>
              </a:spcBef>
              <a:buAutoNum type="arabicPeriod" startAt="37"/>
              <a:tabLst>
                <a:tab pos="424815" algn="l"/>
                <a:tab pos="425450" algn="l"/>
              </a:tabLst>
            </a:pP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the treatment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an individual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patient,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where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proven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interventions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do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not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exist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other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known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interventions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have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ine"ective,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physician,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after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seeking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expert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advice,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with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informed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consent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from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 patient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a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legally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authorised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representative,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may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use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unproven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if in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the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physician’s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judgement 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it </a:t>
            </a:r>
            <a:r>
              <a:rPr dirty="0" sz="1000" spc="-30">
                <a:solidFill>
                  <a:srgbClr val="0062A3"/>
                </a:solidFill>
                <a:latin typeface="Arial Black"/>
                <a:cs typeface="Arial Black"/>
              </a:rPr>
              <a:t>o"ers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hope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saving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life,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re-establishing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health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or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alleviating </a:t>
            </a:r>
            <a:r>
              <a:rPr dirty="0" sz="1000" spc="-50">
                <a:solidFill>
                  <a:srgbClr val="0062A3"/>
                </a:solidFill>
                <a:latin typeface="Arial Black"/>
                <a:cs typeface="Arial Black"/>
              </a:rPr>
              <a:t>su"ering. </a:t>
            </a:r>
            <a:r>
              <a:rPr dirty="0" sz="1000" spc="-110">
                <a:solidFill>
                  <a:srgbClr val="0062A3"/>
                </a:solidFill>
                <a:latin typeface="Arial Black"/>
                <a:cs typeface="Arial Black"/>
              </a:rPr>
              <a:t>This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intervention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should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subsequently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made the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object </a:t>
            </a:r>
            <a:r>
              <a:rPr dirty="0" sz="1000" spc="-55">
                <a:solidFill>
                  <a:srgbClr val="0062A3"/>
                </a:solidFill>
                <a:latin typeface="Arial Black"/>
                <a:cs typeface="Arial Black"/>
              </a:rPr>
              <a:t>of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research,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designed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to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evaluate </a:t>
            </a:r>
            <a:r>
              <a:rPr dirty="0" sz="1000" spc="-100">
                <a:solidFill>
                  <a:srgbClr val="0062A3"/>
                </a:solidFill>
                <a:latin typeface="Arial Black"/>
                <a:cs typeface="Arial Black"/>
              </a:rPr>
              <a:t>its safety </a:t>
            </a:r>
            <a:r>
              <a:rPr dirty="0" sz="1000" spc="-70">
                <a:solidFill>
                  <a:srgbClr val="0062A3"/>
                </a:solidFill>
                <a:latin typeface="Arial Black"/>
                <a:cs typeface="Arial Black"/>
              </a:rPr>
              <a:t>and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efficacy.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In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all </a:t>
            </a:r>
            <a:r>
              <a:rPr dirty="0" sz="1000" spc="-125">
                <a:solidFill>
                  <a:srgbClr val="0062A3"/>
                </a:solidFill>
                <a:latin typeface="Arial Black"/>
                <a:cs typeface="Arial Black"/>
              </a:rPr>
              <a:t>cases, </a:t>
            </a:r>
            <a:r>
              <a:rPr dirty="0" sz="1000" spc="-105">
                <a:solidFill>
                  <a:srgbClr val="0062A3"/>
                </a:solidFill>
                <a:latin typeface="Arial Black"/>
                <a:cs typeface="Arial Black"/>
              </a:rPr>
              <a:t>new </a:t>
            </a:r>
            <a:r>
              <a:rPr dirty="0" sz="1000" spc="-65">
                <a:solidFill>
                  <a:srgbClr val="0062A3"/>
                </a:solidFill>
                <a:latin typeface="Arial Black"/>
                <a:cs typeface="Arial Black"/>
              </a:rPr>
              <a:t>information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must 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be recorded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and, </a:t>
            </a:r>
            <a:r>
              <a:rPr dirty="0" sz="1000" spc="-95">
                <a:solidFill>
                  <a:srgbClr val="0062A3"/>
                </a:solidFill>
                <a:latin typeface="Arial Black"/>
                <a:cs typeface="Arial Black"/>
              </a:rPr>
              <a:t>where </a:t>
            </a:r>
            <a:r>
              <a:rPr dirty="0" sz="1000" spc="-75">
                <a:solidFill>
                  <a:srgbClr val="0062A3"/>
                </a:solidFill>
                <a:latin typeface="Arial Black"/>
                <a:cs typeface="Arial Black"/>
              </a:rPr>
              <a:t>appropriate, </a:t>
            </a:r>
            <a:r>
              <a:rPr dirty="0" sz="1000" spc="-80">
                <a:solidFill>
                  <a:srgbClr val="0062A3"/>
                </a:solidFill>
                <a:latin typeface="Arial Black"/>
                <a:cs typeface="Arial Black"/>
              </a:rPr>
              <a:t>made </a:t>
            </a:r>
            <a:r>
              <a:rPr dirty="0" sz="1000" spc="-85">
                <a:solidFill>
                  <a:srgbClr val="0062A3"/>
                </a:solidFill>
                <a:latin typeface="Arial Black"/>
                <a:cs typeface="Arial Black"/>
              </a:rPr>
              <a:t>publicly</a:t>
            </a:r>
            <a:r>
              <a:rPr dirty="0" sz="1000" spc="-40">
                <a:solidFill>
                  <a:srgbClr val="0062A3"/>
                </a:solidFill>
                <a:latin typeface="Arial Black"/>
                <a:cs typeface="Arial Black"/>
              </a:rPr>
              <a:t> </a:t>
            </a:r>
            <a:r>
              <a:rPr dirty="0" sz="1000" spc="-90">
                <a:solidFill>
                  <a:srgbClr val="0062A3"/>
                </a:solidFill>
                <a:latin typeface="Arial Black"/>
                <a:cs typeface="Arial Black"/>
              </a:rPr>
              <a:t>available.</a:t>
            </a:r>
            <a:endParaRPr sz="1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WMA Declaration of Helsinki – Ethical Principles for Medical Research Involving Human Subjects – WMA – The World Medical Association</dc:title>
  <dcterms:created xsi:type="dcterms:W3CDTF">2021-01-07T13:24:31Z</dcterms:created>
  <dcterms:modified xsi:type="dcterms:W3CDTF">2021-01-07T13:24:31Z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2021-01-01T00:00:00Z</vt:filetime>
  </property>
  <property fmtid="{D5CDD505-2E9C-101B-9397-08002B2CF9AE}" pid="3" name="Creator">
    <vt:lpwstr>wkhtmltopdf 0.12.4</vt:lpwstr>
  </property>
  <property fmtid="{D5CDD505-2E9C-101B-9397-08002B2CF9AE}" pid="4" name="LastSaved">
    <vt:filetime>2021-01-07T00:00:00Z</vt:filetime>
  </property>
</Properties>
</file>